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79" r:id="rId3"/>
    <p:sldId id="281" r:id="rId4"/>
    <p:sldId id="295" r:id="rId5"/>
    <p:sldId id="297" r:id="rId6"/>
    <p:sldId id="296" r:id="rId7"/>
    <p:sldId id="282" r:id="rId8"/>
    <p:sldId id="284" r:id="rId9"/>
    <p:sldId id="285" r:id="rId10"/>
    <p:sldId id="286" r:id="rId11"/>
    <p:sldId id="287" r:id="rId13"/>
    <p:sldId id="288" r:id="rId14"/>
    <p:sldId id="289" r:id="rId15"/>
    <p:sldId id="292" r:id="rId16"/>
    <p:sldId id="293" r:id="rId17"/>
    <p:sldId id="294" r:id="rId18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99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33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B382A-40B0-4D44-9990-1DD1651216B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621B7-A7B1-1341-88D8-E5A487D2E46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621B7-A7B1-1341-88D8-E5A487D2E46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621B7-A7B1-1341-88D8-E5A487D2E46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zh-CN" altLang="en-US"/>
              <a:t>单击此处编辑母版标题样式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zh-CN" alt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将图片拖动到占位符，或单击添加图标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anose="020E0502030303020204" pitchFamily="34" charset="0"/>
              <a:buNone/>
            </a:pPr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(带标题，可选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将图片拖动到占位符，或单击添加图标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anose="020E0502030303020204" pitchFamily="34" charset="0"/>
              <a:buNone/>
            </a:pPr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(带图片)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zh-CN" alt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anose="020E0502030303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/>
              <a:t>将图片拖动到占位符，或单击添加图标</a:t>
            </a: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6130" indent="-344805">
              <a:defRPr sz="1800"/>
            </a:lvl7pPr>
            <a:lvl8pPr marL="2056130" indent="-344805">
              <a:defRPr sz="1800"/>
            </a:lvl8pPr>
            <a:lvl9pPr marL="2056130" indent="-344805"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6130" indent="-344805">
              <a:defRPr sz="1800"/>
            </a:lvl7pPr>
            <a:lvl8pPr marL="2056130" indent="-344805">
              <a:defRPr sz="1800"/>
            </a:lvl8pPr>
            <a:lvl9pPr marL="2056130" indent="-344805"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6130" indent="-344805">
              <a:defRPr sz="1800"/>
            </a:lvl6pPr>
            <a:lvl7pPr marL="2056130" indent="-344805">
              <a:defRPr sz="1800"/>
            </a:lvl7pPr>
            <a:lvl8pPr marL="2056130" indent="-344805">
              <a:defRPr sz="1800"/>
            </a:lvl8pPr>
            <a:lvl9pPr marL="2056130" indent="-344805"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6130" indent="-344805">
              <a:defRPr sz="1800"/>
            </a:lvl6pPr>
            <a:lvl7pPr marL="2056130" indent="-344805">
              <a:defRPr sz="1800"/>
            </a:lvl7pPr>
            <a:lvl8pPr marL="2056130" indent="-344805">
              <a:defRPr sz="1800"/>
            </a:lvl8pPr>
            <a:lvl9pPr marL="2056130" indent="-344805"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7A0E66E9-CB0A-A84A-9BDF-7AC35CB3D9C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57D3173C-E7E8-7146-B1D1-00450C6C0658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anose="020E0502030303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anose="020E0502030303020204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anose="020E0502030303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anose="020E0502030303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anose="020E0502030303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6130" indent="-34480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9030" indent="-34480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80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8005" indent="-34480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55"/>
            <a:ext cx="9144000" cy="658222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18343" y="2148114"/>
            <a:ext cx="567508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rgbClr val="FFFF00"/>
                </a:solidFill>
              </a:rPr>
              <a:t>24</a:t>
            </a:r>
            <a:r>
              <a:rPr lang="zh-CN" altLang="en-US" sz="7200" b="1" dirty="0">
                <a:solidFill>
                  <a:srgbClr val="FFFF00"/>
                </a:solidFill>
              </a:rPr>
              <a:t>*</a:t>
            </a:r>
            <a:r>
              <a:rPr lang="en-US" altLang="zh-CN" sz="8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kumimoji="1" lang="zh-CN" altLang="en-US" sz="8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月迹</a:t>
            </a:r>
            <a:r>
              <a:rPr kumimoji="1" lang="en-US" altLang="zh-CN" sz="8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kumimoji="1" lang="zh-CN" altLang="en-US" sz="88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00085" y="3834973"/>
            <a:ext cx="20313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贾平凹</a:t>
            </a:r>
            <a:endParaRPr kumimoji="1"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9567" y="1232607"/>
            <a:ext cx="5561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写作顺序：</a:t>
            </a:r>
            <a:endParaRPr lang="zh-CN" altLang="en-US" sz="54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8647" y="3044279"/>
            <a:ext cx="81067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盼</a:t>
            </a:r>
            <a:r>
              <a:rPr lang="zh-CN" altLang="zh-CN" sz="4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44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44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望</a:t>
            </a:r>
            <a:r>
              <a:rPr lang="zh-CN" altLang="zh-CN" sz="4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44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44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寻</a:t>
            </a:r>
            <a:r>
              <a:rPr lang="zh-CN" altLang="zh-CN" sz="4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44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44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议</a:t>
            </a:r>
            <a:r>
              <a:rPr lang="zh-CN" altLang="zh-CN" sz="4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endParaRPr lang="zh-CN" altLang="en-US" sz="44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285" y="675448"/>
            <a:ext cx="8476343" cy="3847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学习提示：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20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快速浏览课文，找出你觉得好玩，有趣的地方，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并在课文中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做简单的批注。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20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四人小组分享交流，并把句子有感情地读给同学听。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829" y="4688114"/>
            <a:ext cx="2844799" cy="205957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9600"/>
            <a:ext cx="9144000" cy="74676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5771" y="1253706"/>
            <a:ext cx="8432799" cy="39549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33375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000" kern="1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我们看时</a:t>
            </a:r>
            <a:r>
              <a:rPr lang="en-US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那竹窗帘儿里</a:t>
            </a:r>
            <a:r>
              <a:rPr lang="en-US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果然有了月亮</a:t>
            </a:r>
            <a:r>
              <a:rPr lang="en-US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款款地，悄没声地溜进来</a:t>
            </a:r>
            <a:r>
              <a:rPr lang="en-US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出现在窗前的穿衣镜上了：原来月亮是长了腿的，爬着那竹帘格儿</a:t>
            </a:r>
            <a:r>
              <a:rPr lang="en-US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先是一个白道儿，再是半圆，渐渐地爬得高了</a:t>
            </a:r>
            <a:r>
              <a:rPr lang="en-US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kern="100" dirty="0">
                <a:latin typeface="楷体" panose="02010609060101010101" pitchFamily="49" charset="-122"/>
                <a:ea typeface="楷体" panose="02010609060101010101" pitchFamily="49" charset="-122"/>
              </a:rPr>
              <a:t>穿衣镜上的圆便满盈了。　　</a:t>
            </a:r>
            <a:endParaRPr lang="zh-CN" altLang="zh-CN" sz="2800" kern="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latin typeface="Times New Roman" panose="02020603050405020304" pitchFamily="18" charset="0"/>
              </a:rPr>
              <a:t>。</a:t>
            </a:r>
            <a:endParaRPr lang="zh-CN" altLang="zh-CN" kern="100" dirty="0">
              <a:latin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75771" y="1480457"/>
            <a:ext cx="8040915" cy="2334806"/>
            <a:chOff x="275771" y="1480457"/>
            <a:chExt cx="8040915" cy="2334806"/>
          </a:xfrm>
        </p:grpSpPr>
        <p:sp>
          <p:nvSpPr>
            <p:cNvPr id="4" name="椭圆 3"/>
            <p:cNvSpPr/>
            <p:nvPr/>
          </p:nvSpPr>
          <p:spPr>
            <a:xfrm>
              <a:off x="6995886" y="1480457"/>
              <a:ext cx="1320800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275771" y="2329543"/>
              <a:ext cx="2714172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823030" y="3227435"/>
              <a:ext cx="863599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030515" y="3249206"/>
              <a:ext cx="1204685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9600"/>
            <a:ext cx="9144000" cy="74676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5771" y="832792"/>
            <a:ext cx="8432799" cy="51302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我们就都跑出门去，它果然就在院子里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但再也不是那么一个满满的圆了，满院子的白光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是玉玉的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银银的，灯光也没有这般儿亮的。院子的中央处，是那棵粗粗的桂树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疏疏的枝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疏疏的叶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桂花还没有开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却有了累累的骨朵儿了。　　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倏忽间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哪儿好像有了一种气息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就在我们身后袅袅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到了头发梢儿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添了一种淡淡的痒痒的感觉；似乎我们已在了月里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那月桂分明就是我们身后的这一棵了。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83027" y="1763484"/>
            <a:ext cx="7576458" cy="3505200"/>
            <a:chOff x="283027" y="1763484"/>
            <a:chExt cx="7576458" cy="3505200"/>
          </a:xfrm>
        </p:grpSpPr>
        <p:sp>
          <p:nvSpPr>
            <p:cNvPr id="9" name="椭圆 8"/>
            <p:cNvSpPr/>
            <p:nvPr/>
          </p:nvSpPr>
          <p:spPr>
            <a:xfrm>
              <a:off x="5036457" y="1763485"/>
              <a:ext cx="682171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190342" y="1763484"/>
              <a:ext cx="682171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7177314" y="2481942"/>
              <a:ext cx="682171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83027" y="3265714"/>
              <a:ext cx="682171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572000" y="3265713"/>
              <a:ext cx="682171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974114" y="3939463"/>
              <a:ext cx="682171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32541" y="1804700"/>
              <a:ext cx="682171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2939143" y="4702627"/>
              <a:ext cx="682171" cy="56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6557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55600" y="1571102"/>
            <a:ext cx="8432799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5600" y="1841327"/>
            <a:ext cx="8621486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儿化音：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使文章语言有了口语化、方言的特点，读起来亲切自然。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竹窗帘儿  白道儿   尘影儿    花骨朵儿  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繁星儿    满圆儿   头发稍儿  狂样儿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悄没声息儿  屏住气儿    慢慢儿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54515" y="6247726"/>
            <a:ext cx="4862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2">
                    <a:lumMod val="75000"/>
                  </a:schemeClr>
                </a:solidFill>
              </a:rPr>
              <a:t>生动的语言  朴质的描写 </a:t>
            </a:r>
            <a:endParaRPr lang="zh-CN" altLang="en-US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285" y="356134"/>
            <a:ext cx="8476343" cy="24314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对比研究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同样是描写月光、月夜，《月迹》与王维的《山居秋暝》在描写方法上有什么异同吗？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85" y="3108943"/>
            <a:ext cx="4005943" cy="30160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108943"/>
            <a:ext cx="4034971" cy="301608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26971" y="6123237"/>
            <a:ext cx="303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动静结合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714"/>
            <a:ext cx="9144000" cy="664028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14057" y="1814064"/>
            <a:ext cx="624840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小时不识月，呼作白玉盘</a:t>
            </a:r>
            <a:endParaRPr lang="en-US" altLang="zh-CN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kumimoji="1" lang="zh-CN" altLang="en-US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36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床前明月光，疑是地上霜</a:t>
            </a:r>
            <a:endParaRPr lang="en-US" altLang="zh-CN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月落海上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294"/>
            <a:ext cx="9144000" cy="5408706"/>
          </a:xfrm>
          <a:prstGeom prst="rect">
            <a:avLst/>
          </a:prstGeom>
          <a:noFill/>
        </p:spPr>
      </p:pic>
      <p:sp>
        <p:nvSpPr>
          <p:cNvPr id="3" name="标题 8"/>
          <p:cNvSpPr>
            <a:spLocks noGrp="1"/>
          </p:cNvSpPr>
          <p:nvPr>
            <p:ph type="title"/>
          </p:nvPr>
        </p:nvSpPr>
        <p:spPr>
          <a:xfrm>
            <a:off x="792162" y="40341"/>
            <a:ext cx="7933485" cy="1411941"/>
          </a:xfrm>
        </p:spPr>
        <p:txBody>
          <a:bodyPr/>
          <a:lstStyle/>
          <a:p>
            <a:r>
              <a:rPr lang="zh-CN" altLang="zh-CN" dirty="0"/>
              <a:t>海上生明月，天涯共此时 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73" y="40341"/>
            <a:ext cx="8130720" cy="1411941"/>
          </a:xfrm>
        </p:spPr>
        <p:txBody>
          <a:bodyPr/>
          <a:lstStyle/>
          <a:p>
            <a:r>
              <a:rPr lang="zh-CN" altLang="en-US" dirty="0"/>
              <a:t>露从今夜白，月是故乡明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2282"/>
            <a:ext cx="9144000" cy="57468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9648" y="70223"/>
            <a:ext cx="8351838" cy="1411941"/>
          </a:xfrm>
        </p:spPr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明月几时有，把酒问青天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50" name="Picture 6" descr="https://timgsa.baidu.com/timg?image&amp;quality=80&amp;size=b9999_10000&amp;sec=1553679485307&amp;di=667f8830fd069b62c1e1863abddf0802&amp;imgtype=0&amp;src=http%3A%2F%2Fimgsrc.baidu.com%2Fimage%2Fc0%253Dshijue1%252C0%252C0%252C294%252C40%2Fsign%3D59e6934f5c4e9258b2398eadf4ebbb2d%2Fd009b3de9c82d1589c7a229a8a0a19d8bc3e4224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2164"/>
            <a:ext cx="9245600" cy="673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918858" y="1798864"/>
            <a:ext cx="5080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贾平凹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：陕西丹凤人，当代作家，原名贾平娃。小说作品带有浓郁的地方色彩。散文以一草一木，一石一景，俗而又俗的平常事物写起，引出一个充满寓意和深度的哲学命题。文字简练，构思小巧。主要作品有小说集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山地笔记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天狗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怀念狼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等，散文集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月迹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心迹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爱的踪迹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4" name="Picture 2" descr="https://timgsa.baidu.com/timg?image&amp;quality=80&amp;size=b9999_10000&amp;sec=1553667608407&amp;di=1d9a37e93b363c0f7db7fbabfa46eb7d&amp;imgtype=0&amp;src=http%3A%2F%2Fimg1.cache.netease.com%2Fcatchpic%2F1%2F1B%2F1B2D72F9DB4F3A3FFC2E4E08217005CB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4" y="1393371"/>
            <a:ext cx="3222172" cy="48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193220" y="480722"/>
            <a:ext cx="32656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kumimoji="1"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作者简介</a:t>
            </a:r>
            <a:r>
              <a:rPr kumimoji="1"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02747" y="187421"/>
            <a:ext cx="879565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en-US" sz="3600" b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85211" y="605009"/>
            <a:ext cx="2501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检查字词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380164" y="3481163"/>
            <a:ext cx="1311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600" b="1" dirty="0">
                <a:solidFill>
                  <a:srgbClr val="B71A0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倏</a:t>
            </a:r>
            <a:r>
              <a:rPr kumimoji="1"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忽</a:t>
            </a:r>
            <a:endParaRPr kumimoji="1"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19151" y="2119994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 dirty="0">
                <a:solidFill>
                  <a:srgbClr val="B71A0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袅袅</a:t>
            </a:r>
            <a:endParaRPr kumimoji="1" lang="zh-CN" altLang="en-US" sz="3600" b="1" dirty="0">
              <a:solidFill>
                <a:srgbClr val="B71A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284539" y="20413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面面相</a:t>
            </a:r>
            <a:r>
              <a:rPr kumimoji="1" lang="zh-CN" altLang="en-US" sz="3600" b="1" u="sng" dirty="0">
                <a:solidFill>
                  <a:srgbClr val="B71A0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觑</a:t>
            </a:r>
            <a:endParaRPr kumimoji="1" lang="zh-CN" altLang="en-US" sz="3600" b="1" u="sng" dirty="0">
              <a:solidFill>
                <a:srgbClr val="B71A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380164" y="2041300"/>
            <a:ext cx="213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B71A0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掬</a:t>
            </a:r>
            <a:r>
              <a:rPr kumimoji="1"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着沙</a:t>
            </a:r>
            <a:endParaRPr kumimoji="1"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11214" y="3554188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 dirty="0">
                <a:solidFill>
                  <a:srgbClr val="B71A0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锨</a:t>
            </a:r>
            <a:r>
              <a:rPr kumimoji="1"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刃</a:t>
            </a:r>
            <a:endParaRPr kumimoji="1"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571876" y="3481163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B71A0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嫉妒</a:t>
            </a:r>
            <a:endParaRPr kumimoji="1" lang="zh-CN" altLang="en-US" sz="3600" b="1">
              <a:solidFill>
                <a:srgbClr val="B71A0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51558" y="1478644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 err="1">
                <a:latin typeface="+mn-ea"/>
              </a:rPr>
              <a:t>niǎo</a:t>
            </a:r>
            <a:endParaRPr kumimoji="1" lang="en-US" altLang="zh-CN" sz="3600" b="1" dirty="0">
              <a:latin typeface="+mn-ea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629490" y="1478763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 err="1">
                <a:latin typeface="+mn-ea"/>
              </a:rPr>
              <a:t>qù</a:t>
            </a:r>
            <a:endParaRPr kumimoji="1" lang="en-US" altLang="zh-CN" sz="3600" b="1" dirty="0">
              <a:latin typeface="+mn-ea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6308726" y="1478644"/>
            <a:ext cx="15344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 err="1">
                <a:latin typeface="+mn-ea"/>
              </a:rPr>
              <a:t>jū</a:t>
            </a:r>
            <a:endParaRPr kumimoji="1" lang="en-US" altLang="zh-CN" sz="3600" b="1" dirty="0">
              <a:latin typeface="+mn-ea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575472" y="3082019"/>
            <a:ext cx="19883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 err="1">
                <a:latin typeface="+mn-ea"/>
              </a:rPr>
              <a:t>xiān</a:t>
            </a:r>
            <a:endParaRPr kumimoji="1" lang="en-US" altLang="zh-CN" sz="3600" b="1" dirty="0">
              <a:latin typeface="+mn-ea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3487286" y="2898326"/>
            <a:ext cx="28214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 err="1">
                <a:latin typeface="+mn-ea"/>
              </a:rPr>
              <a:t>jí</a:t>
            </a:r>
            <a:r>
              <a:rPr kumimoji="1" lang="en-US" altLang="zh-CN" sz="3600" b="1" dirty="0">
                <a:latin typeface="+mn-ea"/>
              </a:rPr>
              <a:t> </a:t>
            </a:r>
            <a:r>
              <a:rPr kumimoji="1" lang="en-US" altLang="zh-CN" sz="3600" b="1" dirty="0" err="1">
                <a:latin typeface="+mn-ea"/>
              </a:rPr>
              <a:t>dù</a:t>
            </a:r>
            <a:endParaRPr kumimoji="1" lang="en-US" altLang="zh-CN" sz="3600" b="1" dirty="0">
              <a:latin typeface="+mn-ea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308726" y="2969855"/>
            <a:ext cx="1676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 dirty="0" err="1">
                <a:latin typeface="+mn-ea"/>
              </a:rPr>
              <a:t>shū</a:t>
            </a:r>
            <a:endParaRPr kumimoji="1" lang="en-US" altLang="zh-CN" sz="3600" b="1" dirty="0"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2857" y="4934857"/>
            <a:ext cx="8345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面面相觑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：你看我，我看你。形容大家因惊惧或无可奈何互相望着，都不说话。觑：看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4171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35429" y="1262299"/>
            <a:ext cx="748937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b="1" u="sng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默读思考</a:t>
            </a:r>
            <a:endParaRPr lang="en-US" altLang="zh-CN" sz="3600" b="1" u="sng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28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文章写了什么时间、什么地点、什么人物的一件什么事情？</a:t>
            </a:r>
            <a:endParaRPr lang="zh-CN" altLang="en-US" sz="28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4743" y="3251016"/>
            <a:ext cx="14804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时间：</a:t>
            </a:r>
            <a:endParaRPr lang="en-US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地点：</a:t>
            </a:r>
            <a:endParaRPr lang="en-US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人物：</a:t>
            </a:r>
            <a:endParaRPr lang="en-US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事情：</a:t>
            </a:r>
            <a:endParaRPr lang="zh-CN" altLang="en-US"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5200" y="3395792"/>
            <a:ext cx="3048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中秋节的夜里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35200" y="4034980"/>
            <a:ext cx="4905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中堂里 院子里 院子外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35200" y="4644979"/>
            <a:ext cx="3628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奶奶 我和弟妹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35200" y="5284872"/>
            <a:ext cx="1843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寻月亮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5772"/>
            <a:ext cx="9144000" cy="840377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35429" y="0"/>
            <a:ext cx="748937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u="sng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同桌合作学习</a:t>
            </a:r>
            <a:endParaRPr lang="en-US" altLang="zh-CN" sz="3200" b="1" u="sng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8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28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完成表格，文中对孩子们在哪些地方寻到了月亮的足迹？月亮有什么变化？</a:t>
            </a:r>
            <a:endParaRPr lang="en-US" altLang="zh-CN" sz="28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zh-CN" altLang="en-US" sz="40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82171" y="1433088"/>
          <a:ext cx="7416800" cy="5149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8400"/>
                <a:gridCol w="3708400"/>
              </a:tblGrid>
              <a:tr h="69668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1800" b="1" kern="100" dirty="0">
                        <a:effectLst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800" b="1" kern="100" dirty="0">
                          <a:effectLst/>
                        </a:rPr>
                        <a:t>哪</a:t>
                      </a:r>
                      <a:r>
                        <a:rPr lang="zh-CN" sz="1800" b="1" kern="100" dirty="0">
                          <a:effectLst/>
                        </a:rPr>
                        <a:t>些地方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1800" b="1" kern="100" dirty="0">
                        <a:effectLst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</a:rPr>
                        <a:t>月亮的变化</a:t>
                      </a:r>
                      <a:endParaRPr lang="zh-CN" sz="12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795507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镜中</a:t>
                      </a: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14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zh-CN" sz="14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8036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r>
                        <a:rPr lang="zh-CN" alt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院中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8036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en-US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葡萄叶儿、瓷花盆上、</a:t>
                      </a:r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锨刃儿</a:t>
                      </a:r>
                      <a:endParaRPr kumimoji="1" lang="zh-CN" altLang="en-US" sz="2000" b="1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8036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r>
                        <a:rPr lang="zh-CN" alt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河中月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7339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眼中</a:t>
                      </a: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80366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空中</a:t>
                      </a: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alt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426858" y="2125199"/>
            <a:ext cx="418011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spcAft>
                <a:spcPts val="0"/>
              </a:spcAft>
            </a:pPr>
            <a:r>
              <a:rPr lang="zh-CN" altLang="en-US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白道儿、半圆、爬得高、满盈、</a:t>
            </a:r>
            <a:endParaRPr lang="en-US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endParaRPr lang="en-US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1800"/>
              </a:lnSpc>
              <a:spcAft>
                <a:spcPts val="0"/>
              </a:spcAft>
            </a:pPr>
            <a:r>
              <a:rPr lang="zh-CN" altLang="en-US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亏了</a:t>
            </a:r>
            <a:r>
              <a:rPr lang="en-US" altLang="zh-CN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14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463142" y="3032220"/>
            <a:ext cx="410754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玉玉的、银银的、大、圆、里</a:t>
            </a:r>
            <a:endParaRPr lang="en-US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1800"/>
              </a:lnSpc>
            </a:pPr>
            <a:endParaRPr lang="en-US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边有东西</a:t>
            </a:r>
            <a:r>
              <a:rPr lang="en-US" altLang="zh-CN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463142" y="4692133"/>
            <a:ext cx="291011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哪一处的水里都有</a:t>
            </a:r>
            <a:r>
              <a:rPr lang="en-US" altLang="zh-CN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4426858" y="5191231"/>
            <a:ext cx="37446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800"/>
              </a:lnSpc>
            </a:pPr>
            <a:r>
              <a:rPr lang="zh-CN" altLang="en-US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小小的、这么多、只要你愿意、</a:t>
            </a:r>
            <a:endParaRPr lang="en-US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>
              <a:lnSpc>
                <a:spcPts val="1800"/>
              </a:lnSpc>
            </a:pPr>
            <a:endParaRPr lang="en-US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914400">
              <a:lnSpc>
                <a:spcPts val="1800"/>
              </a:lnSpc>
            </a:pPr>
            <a:r>
              <a:rPr lang="zh-CN" altLang="en-US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它就有了呢</a:t>
            </a:r>
            <a:r>
              <a:rPr lang="en-US" altLang="zh-CN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86628" y="6180402"/>
            <a:ext cx="26125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ts val="1800"/>
              </a:lnSpc>
            </a:pPr>
            <a:r>
              <a:rPr lang="zh-CN" altLang="en-US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白光光</a:t>
            </a:r>
            <a:r>
              <a:rPr lang="en-US" altLang="zh-CN" sz="2000" b="1" kern="100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2000" b="1" kern="100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注入">
  <a:themeElements>
    <a:clrScheme name="注入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注入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注入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>
            <a:fillRect/>
          </a:stretch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>
            <a:fillRect/>
          </a:stretch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五上第五单元《月迹》教学课件</Template>
  <TotalTime>0</TotalTime>
  <Words>1061</Words>
  <Application>WPS 演示</Application>
  <PresentationFormat>全屏显示(4:3)</PresentationFormat>
  <Paragraphs>163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Candara</vt:lpstr>
      <vt:lpstr>楷体</vt:lpstr>
      <vt:lpstr>Times New Roman</vt:lpstr>
      <vt:lpstr>微软雅黑</vt:lpstr>
      <vt:lpstr>Arial Unicode MS</vt:lpstr>
      <vt:lpstr>Calibri</vt:lpstr>
      <vt:lpstr>注入</vt:lpstr>
      <vt:lpstr>PowerPoint 演示文稿</vt:lpstr>
      <vt:lpstr>PowerPoint 演示文稿</vt:lpstr>
      <vt:lpstr>海上生明月，天涯共此时 </vt:lpstr>
      <vt:lpstr>露从今夜白，月是故乡明</vt:lpstr>
      <vt:lpstr>明月几时有，把酒问青天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2</cp:revision>
  <dcterms:created xsi:type="dcterms:W3CDTF">2019-12-21T02:10:00Z</dcterms:created>
  <dcterms:modified xsi:type="dcterms:W3CDTF">2021-10-28T06:55:53Z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C0B13B361EC54C048BED90CB01D73A81</vt:lpwstr>
  </property>
</Properties>
</file>